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61" r:id="rId3"/>
    <p:sldId id="292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7" r:id="rId21"/>
    <p:sldId id="279" r:id="rId22"/>
    <p:sldId id="280" r:id="rId23"/>
    <p:sldId id="293" r:id="rId24"/>
    <p:sldId id="281" r:id="rId25"/>
    <p:sldId id="282" r:id="rId26"/>
    <p:sldId id="283" r:id="rId27"/>
    <p:sldId id="284" r:id="rId28"/>
    <p:sldId id="288" r:id="rId29"/>
    <p:sldId id="285" r:id="rId30"/>
    <p:sldId id="289" r:id="rId31"/>
    <p:sldId id="290" r:id="rId32"/>
    <p:sldId id="286" r:id="rId33"/>
    <p:sldId id="287" r:id="rId34"/>
    <p:sldId id="291" r:id="rId35"/>
    <p:sldId id="294" r:id="rId36"/>
    <p:sldId id="295" r:id="rId37"/>
    <p:sldId id="297" r:id="rId38"/>
    <p:sldId id="296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4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14"/>
    <p:restoredTop sz="94631"/>
  </p:normalViewPr>
  <p:slideViewPr>
    <p:cSldViewPr snapToGrid="0" snapToObjects="1">
      <p:cViewPr varScale="1">
        <p:scale>
          <a:sx n="72" d="100"/>
          <a:sy n="72" d="100"/>
        </p:scale>
        <p:origin x="69" y="4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762D7F-DB4D-4018-84EF-9D06D4024B10}" type="doc">
      <dgm:prSet loTypeId="urn:microsoft.com/office/officeart/2005/8/layout/default" loCatId="list" qsTypeId="urn:microsoft.com/office/officeart/2005/8/quickstyle/3d2" qsCatId="3D" csTypeId="urn:microsoft.com/office/officeart/2005/8/colors/accent4_2" csCatId="accent4" phldr="1"/>
      <dgm:spPr/>
      <dgm:t>
        <a:bodyPr/>
        <a:lstStyle/>
        <a:p>
          <a:endParaRPr lang="uk-UA"/>
        </a:p>
      </dgm:t>
    </dgm:pt>
    <dgm:pt modelId="{BC1F0C24-469E-4CE8-9B1D-B17687BD3D43}">
      <dgm:prSet phldrT="[Текст]"/>
      <dgm:spPr/>
      <dgm:t>
        <a:bodyPr/>
        <a:lstStyle/>
        <a:p>
          <a:r>
            <a:rPr lang="en-US" b="1" dirty="0">
              <a:latin typeface="Gill Sans SemiBold"/>
            </a:rPr>
            <a:t>Visual Studio</a:t>
          </a:r>
          <a:endParaRPr lang="uk-UA" b="1" dirty="0"/>
        </a:p>
      </dgm:t>
    </dgm:pt>
    <dgm:pt modelId="{0158FE1D-A8A2-4684-BAF7-D4B9BB31B8B2}" type="parTrans" cxnId="{C8EDBBEC-3868-443D-87A0-5B789BB9125C}">
      <dgm:prSet/>
      <dgm:spPr/>
      <dgm:t>
        <a:bodyPr/>
        <a:lstStyle/>
        <a:p>
          <a:endParaRPr lang="uk-UA" b="1"/>
        </a:p>
      </dgm:t>
    </dgm:pt>
    <dgm:pt modelId="{CE2B3C7E-01F5-4D28-A79B-6161B8A28779}" type="sibTrans" cxnId="{C8EDBBEC-3868-443D-87A0-5B789BB9125C}">
      <dgm:prSet/>
      <dgm:spPr/>
      <dgm:t>
        <a:bodyPr/>
        <a:lstStyle/>
        <a:p>
          <a:endParaRPr lang="uk-UA" b="1"/>
        </a:p>
      </dgm:t>
    </dgm:pt>
    <dgm:pt modelId="{E44F2F79-F8A6-42CB-A8B2-FC398DA8105E}">
      <dgm:prSet phldrT="[Текст]"/>
      <dgm:spPr/>
      <dgm:t>
        <a:bodyPr/>
        <a:lstStyle/>
        <a:p>
          <a:r>
            <a:rPr lang="en-US" b="1" dirty="0">
              <a:latin typeface="Gill Sans SemiBold"/>
            </a:rPr>
            <a:t>Visual Studio for Mac</a:t>
          </a:r>
          <a:endParaRPr lang="uk-UA" b="1" dirty="0"/>
        </a:p>
      </dgm:t>
    </dgm:pt>
    <dgm:pt modelId="{7EA66B07-5A96-4942-9751-B3EC869972B7}" type="parTrans" cxnId="{C3AF2D16-3322-4069-89F8-D076007FA983}">
      <dgm:prSet/>
      <dgm:spPr/>
      <dgm:t>
        <a:bodyPr/>
        <a:lstStyle/>
        <a:p>
          <a:endParaRPr lang="uk-UA" b="1"/>
        </a:p>
      </dgm:t>
    </dgm:pt>
    <dgm:pt modelId="{C479EB68-B64B-4885-A150-1BADB1F1CBA9}" type="sibTrans" cxnId="{C3AF2D16-3322-4069-89F8-D076007FA983}">
      <dgm:prSet/>
      <dgm:spPr/>
      <dgm:t>
        <a:bodyPr/>
        <a:lstStyle/>
        <a:p>
          <a:endParaRPr lang="uk-UA" b="1"/>
        </a:p>
      </dgm:t>
    </dgm:pt>
    <dgm:pt modelId="{EE454EBD-164D-4A68-AF44-DA3A0E5D8A28}">
      <dgm:prSet phldrT="[Текст]"/>
      <dgm:spPr/>
      <dgm:t>
        <a:bodyPr/>
        <a:lstStyle/>
        <a:p>
          <a:r>
            <a:rPr lang="en-US" b="1" dirty="0">
              <a:latin typeface="Gill Sans SemiBold"/>
            </a:rPr>
            <a:t>Visual Studio Code</a:t>
          </a:r>
          <a:endParaRPr lang="uk-UA" b="1" dirty="0"/>
        </a:p>
      </dgm:t>
    </dgm:pt>
    <dgm:pt modelId="{8DC0626F-C25C-4E24-9BED-865FE01BE914}" type="parTrans" cxnId="{58FC23BF-FCA8-4972-AD1C-B2FACD6279F4}">
      <dgm:prSet/>
      <dgm:spPr/>
      <dgm:t>
        <a:bodyPr/>
        <a:lstStyle/>
        <a:p>
          <a:endParaRPr lang="uk-UA" b="1"/>
        </a:p>
      </dgm:t>
    </dgm:pt>
    <dgm:pt modelId="{8875D2A7-BBFF-46C1-9DA5-82037F324139}" type="sibTrans" cxnId="{58FC23BF-FCA8-4972-AD1C-B2FACD6279F4}">
      <dgm:prSet/>
      <dgm:spPr/>
      <dgm:t>
        <a:bodyPr/>
        <a:lstStyle/>
        <a:p>
          <a:endParaRPr lang="uk-UA" b="1"/>
        </a:p>
      </dgm:t>
    </dgm:pt>
    <dgm:pt modelId="{0F5950B6-43E0-46C0-8D92-7BA1C6CD6633}">
      <dgm:prSet phldrT="[Текст]"/>
      <dgm:spPr/>
      <dgm:t>
        <a:bodyPr/>
        <a:lstStyle/>
        <a:p>
          <a:r>
            <a:rPr lang="en-US" b="1" dirty="0">
              <a:latin typeface="Gill Sans SemiBold"/>
            </a:rPr>
            <a:t>Visual Studio Mobile Center</a:t>
          </a:r>
          <a:endParaRPr lang="uk-UA" b="1" dirty="0"/>
        </a:p>
      </dgm:t>
    </dgm:pt>
    <dgm:pt modelId="{19A84C23-AC54-4457-BD43-AA4F41180C46}" type="parTrans" cxnId="{E495F8E6-9918-4312-A20E-5750919D18D4}">
      <dgm:prSet/>
      <dgm:spPr/>
      <dgm:t>
        <a:bodyPr/>
        <a:lstStyle/>
        <a:p>
          <a:endParaRPr lang="uk-UA" b="1"/>
        </a:p>
      </dgm:t>
    </dgm:pt>
    <dgm:pt modelId="{EF545D55-E35D-4BC5-9F38-3892FE7E3C59}" type="sibTrans" cxnId="{E495F8E6-9918-4312-A20E-5750919D18D4}">
      <dgm:prSet/>
      <dgm:spPr/>
      <dgm:t>
        <a:bodyPr/>
        <a:lstStyle/>
        <a:p>
          <a:endParaRPr lang="uk-UA" b="1"/>
        </a:p>
      </dgm:t>
    </dgm:pt>
    <dgm:pt modelId="{526DE189-02D6-4095-A999-174D558A8B68}">
      <dgm:prSet phldrT="[Текст]"/>
      <dgm:spPr/>
      <dgm:t>
        <a:bodyPr/>
        <a:lstStyle/>
        <a:p>
          <a:r>
            <a:rPr lang="en-US" b="1" dirty="0">
              <a:latin typeface="Gill Sans SemiBold"/>
            </a:rPr>
            <a:t>Visual Studio Team Services</a:t>
          </a:r>
          <a:endParaRPr lang="uk-UA" b="1" dirty="0"/>
        </a:p>
      </dgm:t>
    </dgm:pt>
    <dgm:pt modelId="{43ABB305-5789-4C39-A6B4-24099356D6A3}" type="parTrans" cxnId="{89F6CBC6-D3A6-4C25-B918-DA316678490C}">
      <dgm:prSet/>
      <dgm:spPr/>
      <dgm:t>
        <a:bodyPr/>
        <a:lstStyle/>
        <a:p>
          <a:endParaRPr lang="uk-UA" b="1"/>
        </a:p>
      </dgm:t>
    </dgm:pt>
    <dgm:pt modelId="{766DD528-F019-4AD2-BDE5-199E16B0FF3F}" type="sibTrans" cxnId="{89F6CBC6-D3A6-4C25-B918-DA316678490C}">
      <dgm:prSet/>
      <dgm:spPr/>
      <dgm:t>
        <a:bodyPr/>
        <a:lstStyle/>
        <a:p>
          <a:endParaRPr lang="uk-UA" b="1"/>
        </a:p>
      </dgm:t>
    </dgm:pt>
    <dgm:pt modelId="{F0A65105-9CB5-48EB-8E0D-89424576F81E}" type="pres">
      <dgm:prSet presAssocID="{92762D7F-DB4D-4018-84EF-9D06D4024B10}" presName="diagram" presStyleCnt="0">
        <dgm:presLayoutVars>
          <dgm:dir/>
          <dgm:resizeHandles val="exact"/>
        </dgm:presLayoutVars>
      </dgm:prSet>
      <dgm:spPr/>
    </dgm:pt>
    <dgm:pt modelId="{9AA8AFC8-AAFD-475C-A1DE-B7422206D344}" type="pres">
      <dgm:prSet presAssocID="{BC1F0C24-469E-4CE8-9B1D-B17687BD3D43}" presName="node" presStyleLbl="node1" presStyleIdx="0" presStyleCnt="5">
        <dgm:presLayoutVars>
          <dgm:bulletEnabled val="1"/>
        </dgm:presLayoutVars>
      </dgm:prSet>
      <dgm:spPr/>
    </dgm:pt>
    <dgm:pt modelId="{02EFD927-D47C-4618-9127-4614066E207F}" type="pres">
      <dgm:prSet presAssocID="{CE2B3C7E-01F5-4D28-A79B-6161B8A28779}" presName="sibTrans" presStyleCnt="0"/>
      <dgm:spPr/>
    </dgm:pt>
    <dgm:pt modelId="{2B74F1F1-E563-467D-8AB8-4970EB17AF86}" type="pres">
      <dgm:prSet presAssocID="{E44F2F79-F8A6-42CB-A8B2-FC398DA8105E}" presName="node" presStyleLbl="node1" presStyleIdx="1" presStyleCnt="5">
        <dgm:presLayoutVars>
          <dgm:bulletEnabled val="1"/>
        </dgm:presLayoutVars>
      </dgm:prSet>
      <dgm:spPr/>
    </dgm:pt>
    <dgm:pt modelId="{8C324666-E0B7-44CB-BA63-08BF53DC537D}" type="pres">
      <dgm:prSet presAssocID="{C479EB68-B64B-4885-A150-1BADB1F1CBA9}" presName="sibTrans" presStyleCnt="0"/>
      <dgm:spPr/>
    </dgm:pt>
    <dgm:pt modelId="{8448FCC5-5AE6-4569-96E0-D38089DE3110}" type="pres">
      <dgm:prSet presAssocID="{EE454EBD-164D-4A68-AF44-DA3A0E5D8A28}" presName="node" presStyleLbl="node1" presStyleIdx="2" presStyleCnt="5">
        <dgm:presLayoutVars>
          <dgm:bulletEnabled val="1"/>
        </dgm:presLayoutVars>
      </dgm:prSet>
      <dgm:spPr/>
    </dgm:pt>
    <dgm:pt modelId="{A7E0F665-CB4D-4C79-93AF-88D5200FB243}" type="pres">
      <dgm:prSet presAssocID="{8875D2A7-BBFF-46C1-9DA5-82037F324139}" presName="sibTrans" presStyleCnt="0"/>
      <dgm:spPr/>
    </dgm:pt>
    <dgm:pt modelId="{F2D72DFF-F15A-4909-A6AF-5278C21C7CBE}" type="pres">
      <dgm:prSet presAssocID="{0F5950B6-43E0-46C0-8D92-7BA1C6CD6633}" presName="node" presStyleLbl="node1" presStyleIdx="3" presStyleCnt="5">
        <dgm:presLayoutVars>
          <dgm:bulletEnabled val="1"/>
        </dgm:presLayoutVars>
      </dgm:prSet>
      <dgm:spPr/>
    </dgm:pt>
    <dgm:pt modelId="{03FE90D4-6631-405C-81A2-18DB9298E6B4}" type="pres">
      <dgm:prSet presAssocID="{EF545D55-E35D-4BC5-9F38-3892FE7E3C59}" presName="sibTrans" presStyleCnt="0"/>
      <dgm:spPr/>
    </dgm:pt>
    <dgm:pt modelId="{66A64DC6-32D2-4493-BDB4-231F11D5A771}" type="pres">
      <dgm:prSet presAssocID="{526DE189-02D6-4095-A999-174D558A8B68}" presName="node" presStyleLbl="node1" presStyleIdx="4" presStyleCnt="5">
        <dgm:presLayoutVars>
          <dgm:bulletEnabled val="1"/>
        </dgm:presLayoutVars>
      </dgm:prSet>
      <dgm:spPr/>
    </dgm:pt>
  </dgm:ptLst>
  <dgm:cxnLst>
    <dgm:cxn modelId="{C3AF2D16-3322-4069-89F8-D076007FA983}" srcId="{92762D7F-DB4D-4018-84EF-9D06D4024B10}" destId="{E44F2F79-F8A6-42CB-A8B2-FC398DA8105E}" srcOrd="1" destOrd="0" parTransId="{7EA66B07-5A96-4942-9751-B3EC869972B7}" sibTransId="{C479EB68-B64B-4885-A150-1BADB1F1CBA9}"/>
    <dgm:cxn modelId="{CD6EF040-7D0D-4B5A-85A1-FFB207B1C1E2}" type="presOf" srcId="{526DE189-02D6-4095-A999-174D558A8B68}" destId="{66A64DC6-32D2-4493-BDB4-231F11D5A771}" srcOrd="0" destOrd="0" presId="urn:microsoft.com/office/officeart/2005/8/layout/default"/>
    <dgm:cxn modelId="{DAFA1A7A-52D9-4B56-AEC0-970ECE111A09}" type="presOf" srcId="{E44F2F79-F8A6-42CB-A8B2-FC398DA8105E}" destId="{2B74F1F1-E563-467D-8AB8-4970EB17AF86}" srcOrd="0" destOrd="0" presId="urn:microsoft.com/office/officeart/2005/8/layout/default"/>
    <dgm:cxn modelId="{58FC23BF-FCA8-4972-AD1C-B2FACD6279F4}" srcId="{92762D7F-DB4D-4018-84EF-9D06D4024B10}" destId="{EE454EBD-164D-4A68-AF44-DA3A0E5D8A28}" srcOrd="2" destOrd="0" parTransId="{8DC0626F-C25C-4E24-9BED-865FE01BE914}" sibTransId="{8875D2A7-BBFF-46C1-9DA5-82037F324139}"/>
    <dgm:cxn modelId="{89F6CBC6-D3A6-4C25-B918-DA316678490C}" srcId="{92762D7F-DB4D-4018-84EF-9D06D4024B10}" destId="{526DE189-02D6-4095-A999-174D558A8B68}" srcOrd="4" destOrd="0" parTransId="{43ABB305-5789-4C39-A6B4-24099356D6A3}" sibTransId="{766DD528-F019-4AD2-BDE5-199E16B0FF3F}"/>
    <dgm:cxn modelId="{BB4001CB-2AC8-4969-9DC0-8F7B1C20CDE1}" type="presOf" srcId="{BC1F0C24-469E-4CE8-9B1D-B17687BD3D43}" destId="{9AA8AFC8-AAFD-475C-A1DE-B7422206D344}" srcOrd="0" destOrd="0" presId="urn:microsoft.com/office/officeart/2005/8/layout/default"/>
    <dgm:cxn modelId="{E495F8E6-9918-4312-A20E-5750919D18D4}" srcId="{92762D7F-DB4D-4018-84EF-9D06D4024B10}" destId="{0F5950B6-43E0-46C0-8D92-7BA1C6CD6633}" srcOrd="3" destOrd="0" parTransId="{19A84C23-AC54-4457-BD43-AA4F41180C46}" sibTransId="{EF545D55-E35D-4BC5-9F38-3892FE7E3C59}"/>
    <dgm:cxn modelId="{3DA561E7-2C07-4E73-A5AF-3F77A6E1D295}" type="presOf" srcId="{0F5950B6-43E0-46C0-8D92-7BA1C6CD6633}" destId="{F2D72DFF-F15A-4909-A6AF-5278C21C7CBE}" srcOrd="0" destOrd="0" presId="urn:microsoft.com/office/officeart/2005/8/layout/default"/>
    <dgm:cxn modelId="{29FAFEE7-1025-43F8-81AE-8BF74124E1D1}" type="presOf" srcId="{EE454EBD-164D-4A68-AF44-DA3A0E5D8A28}" destId="{8448FCC5-5AE6-4569-96E0-D38089DE3110}" srcOrd="0" destOrd="0" presId="urn:microsoft.com/office/officeart/2005/8/layout/default"/>
    <dgm:cxn modelId="{C8EDBBEC-3868-443D-87A0-5B789BB9125C}" srcId="{92762D7F-DB4D-4018-84EF-9D06D4024B10}" destId="{BC1F0C24-469E-4CE8-9B1D-B17687BD3D43}" srcOrd="0" destOrd="0" parTransId="{0158FE1D-A8A2-4684-BAF7-D4B9BB31B8B2}" sibTransId="{CE2B3C7E-01F5-4D28-A79B-6161B8A28779}"/>
    <dgm:cxn modelId="{191B04F9-CA3B-45CC-903C-C9D231A4BCD5}" type="presOf" srcId="{92762D7F-DB4D-4018-84EF-9D06D4024B10}" destId="{F0A65105-9CB5-48EB-8E0D-89424576F81E}" srcOrd="0" destOrd="0" presId="urn:microsoft.com/office/officeart/2005/8/layout/default"/>
    <dgm:cxn modelId="{179FDFD3-66FA-4B44-8F9F-8FEB0B183EA4}" type="presParOf" srcId="{F0A65105-9CB5-48EB-8E0D-89424576F81E}" destId="{9AA8AFC8-AAFD-475C-A1DE-B7422206D344}" srcOrd="0" destOrd="0" presId="urn:microsoft.com/office/officeart/2005/8/layout/default"/>
    <dgm:cxn modelId="{FED60644-787E-40DE-A65D-9CC573441D11}" type="presParOf" srcId="{F0A65105-9CB5-48EB-8E0D-89424576F81E}" destId="{02EFD927-D47C-4618-9127-4614066E207F}" srcOrd="1" destOrd="0" presId="urn:microsoft.com/office/officeart/2005/8/layout/default"/>
    <dgm:cxn modelId="{57C59E50-2CBE-45F4-9FD8-995C150BC32C}" type="presParOf" srcId="{F0A65105-9CB5-48EB-8E0D-89424576F81E}" destId="{2B74F1F1-E563-467D-8AB8-4970EB17AF86}" srcOrd="2" destOrd="0" presId="urn:microsoft.com/office/officeart/2005/8/layout/default"/>
    <dgm:cxn modelId="{C4E955B5-982A-4CB1-A73E-77A75025E7FF}" type="presParOf" srcId="{F0A65105-9CB5-48EB-8E0D-89424576F81E}" destId="{8C324666-E0B7-44CB-BA63-08BF53DC537D}" srcOrd="3" destOrd="0" presId="urn:microsoft.com/office/officeart/2005/8/layout/default"/>
    <dgm:cxn modelId="{9B0A38C8-52A4-4B76-9372-EF7C10ABCADF}" type="presParOf" srcId="{F0A65105-9CB5-48EB-8E0D-89424576F81E}" destId="{8448FCC5-5AE6-4569-96E0-D38089DE3110}" srcOrd="4" destOrd="0" presId="urn:microsoft.com/office/officeart/2005/8/layout/default"/>
    <dgm:cxn modelId="{00348708-9D38-45A2-A53F-9A95041B4C82}" type="presParOf" srcId="{F0A65105-9CB5-48EB-8E0D-89424576F81E}" destId="{A7E0F665-CB4D-4C79-93AF-88D5200FB243}" srcOrd="5" destOrd="0" presId="urn:microsoft.com/office/officeart/2005/8/layout/default"/>
    <dgm:cxn modelId="{57034C35-296A-42D2-9D0D-BC197B10B717}" type="presParOf" srcId="{F0A65105-9CB5-48EB-8E0D-89424576F81E}" destId="{F2D72DFF-F15A-4909-A6AF-5278C21C7CBE}" srcOrd="6" destOrd="0" presId="urn:microsoft.com/office/officeart/2005/8/layout/default"/>
    <dgm:cxn modelId="{8F398DC5-76A1-4475-85F8-20E7AA76B000}" type="presParOf" srcId="{F0A65105-9CB5-48EB-8E0D-89424576F81E}" destId="{03FE90D4-6631-405C-81A2-18DB9298E6B4}" srcOrd="7" destOrd="0" presId="urn:microsoft.com/office/officeart/2005/8/layout/default"/>
    <dgm:cxn modelId="{4E13F39B-98BA-4F2A-A0BD-672619EC1D85}" type="presParOf" srcId="{F0A65105-9CB5-48EB-8E0D-89424576F81E}" destId="{66A64DC6-32D2-4493-BDB4-231F11D5A77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A8AFC8-AAFD-475C-A1DE-B7422206D344}">
      <dsp:nvSpPr>
        <dsp:cNvPr id="0" name=""/>
        <dsp:cNvSpPr/>
      </dsp:nvSpPr>
      <dsp:spPr>
        <a:xfrm>
          <a:off x="0" y="805748"/>
          <a:ext cx="2928592" cy="1757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Gill Sans SemiBold"/>
            </a:rPr>
            <a:t>Visual Studio</a:t>
          </a:r>
          <a:endParaRPr lang="uk-UA" sz="3500" b="1" kern="1200" dirty="0"/>
        </a:p>
      </dsp:txBody>
      <dsp:txXfrm>
        <a:off x="0" y="805748"/>
        <a:ext cx="2928592" cy="1757155"/>
      </dsp:txXfrm>
    </dsp:sp>
    <dsp:sp modelId="{2B74F1F1-E563-467D-8AB8-4970EB17AF86}">
      <dsp:nvSpPr>
        <dsp:cNvPr id="0" name=""/>
        <dsp:cNvSpPr/>
      </dsp:nvSpPr>
      <dsp:spPr>
        <a:xfrm>
          <a:off x="3221451" y="805748"/>
          <a:ext cx="2928592" cy="1757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Gill Sans SemiBold"/>
            </a:rPr>
            <a:t>Visual Studio for Mac</a:t>
          </a:r>
          <a:endParaRPr lang="uk-UA" sz="3500" b="1" kern="1200" dirty="0"/>
        </a:p>
      </dsp:txBody>
      <dsp:txXfrm>
        <a:off x="3221451" y="805748"/>
        <a:ext cx="2928592" cy="1757155"/>
      </dsp:txXfrm>
    </dsp:sp>
    <dsp:sp modelId="{8448FCC5-5AE6-4569-96E0-D38089DE3110}">
      <dsp:nvSpPr>
        <dsp:cNvPr id="0" name=""/>
        <dsp:cNvSpPr/>
      </dsp:nvSpPr>
      <dsp:spPr>
        <a:xfrm>
          <a:off x="6442903" y="805748"/>
          <a:ext cx="2928592" cy="1757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Gill Sans SemiBold"/>
            </a:rPr>
            <a:t>Visual Studio Code</a:t>
          </a:r>
          <a:endParaRPr lang="uk-UA" sz="3500" b="1" kern="1200" dirty="0"/>
        </a:p>
      </dsp:txBody>
      <dsp:txXfrm>
        <a:off x="6442903" y="805748"/>
        <a:ext cx="2928592" cy="1757155"/>
      </dsp:txXfrm>
    </dsp:sp>
    <dsp:sp modelId="{F2D72DFF-F15A-4909-A6AF-5278C21C7CBE}">
      <dsp:nvSpPr>
        <dsp:cNvPr id="0" name=""/>
        <dsp:cNvSpPr/>
      </dsp:nvSpPr>
      <dsp:spPr>
        <a:xfrm>
          <a:off x="1610725" y="2855763"/>
          <a:ext cx="2928592" cy="1757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Gill Sans SemiBold"/>
            </a:rPr>
            <a:t>Visual Studio Mobile Center</a:t>
          </a:r>
          <a:endParaRPr lang="uk-UA" sz="3500" b="1" kern="1200" dirty="0"/>
        </a:p>
      </dsp:txBody>
      <dsp:txXfrm>
        <a:off x="1610725" y="2855763"/>
        <a:ext cx="2928592" cy="1757155"/>
      </dsp:txXfrm>
    </dsp:sp>
    <dsp:sp modelId="{66A64DC6-32D2-4493-BDB4-231F11D5A771}">
      <dsp:nvSpPr>
        <dsp:cNvPr id="0" name=""/>
        <dsp:cNvSpPr/>
      </dsp:nvSpPr>
      <dsp:spPr>
        <a:xfrm>
          <a:off x="4832177" y="2855763"/>
          <a:ext cx="2928592" cy="175715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>
              <a:latin typeface="Gill Sans SemiBold"/>
            </a:rPr>
            <a:t>Visual Studio Team Services</a:t>
          </a:r>
          <a:endParaRPr lang="uk-UA" sz="3500" b="1" kern="1200" dirty="0"/>
        </a:p>
      </dsp:txBody>
      <dsp:txXfrm>
        <a:off x="4832177" y="2855763"/>
        <a:ext cx="2928592" cy="1757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Cliquez pour modifier les styles du texte du masque</a:t>
            </a:r>
          </a:p>
          <a:p>
            <a:pPr lvl="1"/>
            <a:r>
              <a:rPr lang="en-US"/>
              <a:t>Deuxième niveau</a:t>
            </a:r>
          </a:p>
          <a:p>
            <a:pPr lvl="2"/>
            <a:r>
              <a:rPr lang="en-US"/>
              <a:t>Troisième niveau</a:t>
            </a:r>
          </a:p>
          <a:p>
            <a:pPr lvl="3"/>
            <a:r>
              <a:rPr lang="en-US"/>
              <a:t>Quatrième niveau</a:t>
            </a:r>
          </a:p>
          <a:p>
            <a:pPr lvl="4"/>
            <a:r>
              <a:rPr lang="en-US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‹№›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391598" y="1404085"/>
            <a:ext cx="5386539" cy="4049829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‹№›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‹№›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‹№›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11/09/2017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‹№›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 біл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ий слайд кольорови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334147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Рассмотрим что с ней можно сделать</a:t>
            </a:r>
            <a:endParaRPr lang="fr-FR" dirty="0"/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dirty="0"/>
              <a:t>Какая-то там тема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6228" y="500062"/>
            <a:ext cx="9785323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6228" y="1825625"/>
            <a:ext cx="9785323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ru-RU"/>
              <a:t>Cliquez pour modifier les styles du texte du masque</a:t>
            </a:r>
          </a:p>
          <a:p>
            <a:pPr lvl="1"/>
            <a:r>
              <a:rPr lang="ru-RU"/>
              <a:t>Deuxième niveau</a:t>
            </a:r>
          </a:p>
          <a:p>
            <a:pPr lvl="2"/>
            <a:r>
              <a:rPr lang="ru-RU"/>
              <a:t>Troisième niveau</a:t>
            </a:r>
          </a:p>
          <a:p>
            <a:pPr lvl="3"/>
            <a:r>
              <a:rPr lang="ru-RU"/>
              <a:t>Quatrième niveau</a:t>
            </a:r>
          </a:p>
          <a:p>
            <a:pPr lvl="4"/>
            <a:r>
              <a:rPr lang="ru-RU"/>
              <a:t>Cinquième niveau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et</a:t>
            </a:r>
            <a:r>
              <a:rPr lang="ru-RU" dirty="0"/>
              <a:t> </a:t>
            </a:r>
            <a:r>
              <a:rPr lang="ru-RU" dirty="0" err="1"/>
              <a:t>modifiez</a:t>
            </a:r>
            <a:r>
              <a:rPr lang="ru-RU" dirty="0"/>
              <a:t> </a:t>
            </a:r>
            <a:r>
              <a:rPr lang="ru-RU" dirty="0" err="1"/>
              <a:t>le</a:t>
            </a:r>
            <a:r>
              <a:rPr lang="ru-RU" dirty="0"/>
              <a:t> </a:t>
            </a:r>
            <a:r>
              <a:rPr lang="ru-RU" dirty="0" err="1"/>
              <a:t>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pour</a:t>
            </a:r>
            <a:r>
              <a:rPr lang="ru-RU" dirty="0"/>
              <a:t> </a:t>
            </a:r>
            <a:r>
              <a:rPr lang="ru-RU" dirty="0" err="1"/>
              <a:t>modifier</a:t>
            </a:r>
            <a:r>
              <a:rPr lang="ru-RU" dirty="0"/>
              <a:t> </a:t>
            </a:r>
            <a:r>
              <a:rPr lang="ru-RU" dirty="0" err="1"/>
              <a:t>les</a:t>
            </a:r>
            <a:r>
              <a:rPr lang="ru-RU" dirty="0"/>
              <a:t> </a:t>
            </a:r>
            <a:r>
              <a:rPr lang="ru-RU" dirty="0" err="1"/>
              <a:t>styles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texte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masque</a:t>
            </a:r>
            <a:endParaRPr lang="ru-RU" dirty="0"/>
          </a:p>
          <a:p>
            <a:pPr lvl="1"/>
            <a:r>
              <a:rPr lang="ru-RU" dirty="0" err="1"/>
              <a:t>Deuxième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2"/>
            <a:r>
              <a:rPr lang="ru-RU" dirty="0" err="1"/>
              <a:t>Troisième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3"/>
            <a:r>
              <a:rPr lang="ru-RU" dirty="0" err="1"/>
              <a:t>Quatrième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4"/>
            <a:r>
              <a:rPr lang="ru-RU" dirty="0" err="1"/>
              <a:t>Cinquième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dirty="0" err="1"/>
              <a:t>Cliquez</a:t>
            </a:r>
            <a:r>
              <a:rPr lang="ru-RU" dirty="0"/>
              <a:t> </a:t>
            </a:r>
            <a:r>
              <a:rPr lang="ru-RU" dirty="0" err="1"/>
              <a:t>pour</a:t>
            </a:r>
            <a:r>
              <a:rPr lang="ru-RU" dirty="0"/>
              <a:t> </a:t>
            </a:r>
            <a:r>
              <a:rPr lang="ru-RU" dirty="0" err="1"/>
              <a:t>modifier</a:t>
            </a:r>
            <a:r>
              <a:rPr lang="ru-RU" dirty="0"/>
              <a:t> </a:t>
            </a:r>
            <a:r>
              <a:rPr lang="ru-RU" dirty="0" err="1"/>
              <a:t>les</a:t>
            </a:r>
            <a:r>
              <a:rPr lang="ru-RU" dirty="0"/>
              <a:t> </a:t>
            </a:r>
            <a:r>
              <a:rPr lang="ru-RU" dirty="0" err="1"/>
              <a:t>styles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texte</a:t>
            </a:r>
            <a:r>
              <a:rPr lang="ru-RU" dirty="0"/>
              <a:t> </a:t>
            </a:r>
            <a:r>
              <a:rPr lang="ru-RU" dirty="0" err="1"/>
              <a:t>du</a:t>
            </a:r>
            <a:r>
              <a:rPr lang="ru-RU" dirty="0"/>
              <a:t> </a:t>
            </a:r>
            <a:r>
              <a:rPr lang="ru-RU" dirty="0" err="1"/>
              <a:t>masque</a:t>
            </a:r>
            <a:endParaRPr lang="ru-RU" dirty="0"/>
          </a:p>
          <a:p>
            <a:pPr lvl="1"/>
            <a:r>
              <a:rPr lang="ru-RU" dirty="0" err="1"/>
              <a:t>Deuxième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2"/>
            <a:r>
              <a:rPr lang="ru-RU" dirty="0" err="1"/>
              <a:t>Troisième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3"/>
            <a:r>
              <a:rPr lang="ru-RU" dirty="0" err="1"/>
              <a:t>Quatrième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ru-RU" dirty="0"/>
          </a:p>
          <a:p>
            <a:pPr lvl="4"/>
            <a:r>
              <a:rPr lang="ru-RU" dirty="0" err="1"/>
              <a:t>Cinquième</a:t>
            </a:r>
            <a:r>
              <a:rPr lang="ru-RU" dirty="0"/>
              <a:t> </a:t>
            </a:r>
            <a:r>
              <a:rPr lang="ru-RU" dirty="0" err="1"/>
              <a:t>niveau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лайд із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7350" y="0"/>
            <a:ext cx="8952953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/>
              <a:t>Cliquez et modifiez le 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Чи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22" y="888898"/>
            <a:ext cx="3088330" cy="848025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3" y="4947260"/>
            <a:ext cx="5576733" cy="2030822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86" y="5635267"/>
            <a:ext cx="5573734" cy="992113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72" y="1050508"/>
            <a:ext cx="1982846" cy="20049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54" y="2354822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144" y="3856432"/>
            <a:ext cx="5277715" cy="1126798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Quick Launch (</a:t>
            </a:r>
            <a:r>
              <a:rPr lang="en-US" dirty="0" err="1"/>
              <a:t>Ctrl+Q</a:t>
            </a:r>
            <a:r>
              <a:rPr lang="en-US" dirty="0"/>
              <a:t>)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C7C4EB-E8C7-4A35-98FC-A335BD1BE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783" y="1325563"/>
            <a:ext cx="5620999" cy="574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97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C# Interactive window (REPL)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D63AD1-B617-4839-9E6D-92B457EED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144" y="1992226"/>
            <a:ext cx="6773243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5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1" y="294968"/>
            <a:ext cx="6203560" cy="1030595"/>
          </a:xfrm>
        </p:spPr>
        <p:txBody>
          <a:bodyPr/>
          <a:lstStyle/>
          <a:p>
            <a:r>
              <a:rPr lang="en-US" dirty="0"/>
              <a:t>Transparent pop-up boxes (Hold the Ctrl key)</a:t>
            </a:r>
            <a:endParaRPr lang="uk-U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D85C2-E35D-4FCB-BC89-3B39B61B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2" y="1995487"/>
            <a:ext cx="7620000" cy="246697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A3261C-B76D-47BB-A041-503E4571F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56" y="4163501"/>
            <a:ext cx="6010275" cy="2466975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55015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Bookmarking</a:t>
            </a:r>
            <a:endParaRPr lang="uk-UA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1A45B9C1-CFF1-4955-A560-7C0F445352A9}"/>
              </a:ext>
            </a:extLst>
          </p:cNvPr>
          <p:cNvSpPr/>
          <p:nvPr/>
        </p:nvSpPr>
        <p:spPr>
          <a:xfrm>
            <a:off x="337350" y="1551293"/>
            <a:ext cx="9533325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32">
              <a:lnSpc>
                <a:spcPct val="90000"/>
              </a:lnSpc>
              <a:spcBef>
                <a:spcPts val="1000"/>
              </a:spcBef>
              <a:buClr>
                <a:srgbClr val="00B4D5"/>
              </a:buClr>
            </a:pPr>
            <a:r>
              <a:rPr lang="en-US" sz="2800" dirty="0" err="1">
                <a:solidFill>
                  <a:srgbClr val="131515"/>
                </a:solidFill>
                <a:latin typeface="Tahoma"/>
              </a:rPr>
              <a:t>Ctrl+B+T</a:t>
            </a:r>
            <a:r>
              <a:rPr lang="en-US" sz="2800" dirty="0">
                <a:solidFill>
                  <a:srgbClr val="131515"/>
                </a:solidFill>
                <a:latin typeface="Tahoma"/>
              </a:rPr>
              <a:t> or select the “Toggle a bookmark in current line”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46E5944-FFDD-45D0-A909-7BA1A895E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42"/>
          <a:stretch/>
        </p:blipFill>
        <p:spPr>
          <a:xfrm>
            <a:off x="0" y="2031424"/>
            <a:ext cx="9224962" cy="36746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F2970-2CCD-4B2F-BB7E-1B050EF32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304" y="4658393"/>
            <a:ext cx="713422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9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Clipboard Ring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744E6F-9136-46A8-9AB4-8A4DAFD0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819" y="633251"/>
            <a:ext cx="4572396" cy="5736833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D7F3B4F-5E34-47B2-BE62-1CB5A22F864A}"/>
              </a:ext>
            </a:extLst>
          </p:cNvPr>
          <p:cNvSpPr txBox="1">
            <a:spLocks/>
          </p:cNvSpPr>
          <p:nvPr/>
        </p:nvSpPr>
        <p:spPr>
          <a:xfrm>
            <a:off x="412201" y="1665298"/>
            <a:ext cx="4686639" cy="4720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4D5"/>
              </a:buClr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Up to 15 text blocks</a:t>
            </a:r>
          </a:p>
          <a:p>
            <a:pPr>
              <a:buClr>
                <a:srgbClr val="00B4D5"/>
              </a:buClr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Ctrl+C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/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Ctrl+X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>
              <a:buClr>
                <a:srgbClr val="00B4D5"/>
              </a:buClr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Ctrl+Shift+V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0762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E0FFD-FE1C-47D7-82B6-5A894EA8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663677"/>
            <a:ext cx="8952953" cy="661886"/>
          </a:xfrm>
        </p:spPr>
        <p:txBody>
          <a:bodyPr/>
          <a:lstStyle/>
          <a:p>
            <a:r>
              <a:rPr lang="en-US" dirty="0"/>
              <a:t>Sync with Active Document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C1821B-6DA3-4FD9-B9CE-3E5699D6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301" y="2859264"/>
            <a:ext cx="3810330" cy="2859272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14EC08-20DF-48D5-BEA6-45AC91DD79F8}"/>
              </a:ext>
            </a:extLst>
          </p:cNvPr>
          <p:cNvSpPr txBox="1">
            <a:spLocks/>
          </p:cNvSpPr>
          <p:nvPr/>
        </p:nvSpPr>
        <p:spPr>
          <a:xfrm>
            <a:off x="412201" y="2034652"/>
            <a:ext cx="5450283" cy="1313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Sync with Active Document</a:t>
            </a:r>
          </a:p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How To Track it Automatically ?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9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4DE9CA-29DD-4D81-B3C1-7CC0C4F7D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635841"/>
            <a:ext cx="8952953" cy="689722"/>
          </a:xfrm>
        </p:spPr>
        <p:txBody>
          <a:bodyPr/>
          <a:lstStyle/>
          <a:p>
            <a:r>
              <a:rPr lang="en-US" dirty="0"/>
              <a:t>Toolbox for code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CF68F-73D2-4C6E-99D8-4C45447F7995}"/>
              </a:ext>
            </a:extLst>
          </p:cNvPr>
          <p:cNvSpPr txBox="1">
            <a:spLocks/>
          </p:cNvSpPr>
          <p:nvPr/>
        </p:nvSpPr>
        <p:spPr>
          <a:xfrm>
            <a:off x="412201" y="1637071"/>
            <a:ext cx="11352277" cy="4748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Use Visual Studio Toolbox as place for reusable  code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4" name="Picture 4" descr="Screen Clipping">
            <a:extLst>
              <a:ext uri="{FF2B5EF4-FFF2-40B4-BE49-F238E27FC236}">
                <a16:creationId xmlns:a16="http://schemas.microsoft.com/office/drawing/2014/main" id="{8E1CA507-5B3C-4D1F-9087-1A09BBCFE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79" y="2700339"/>
            <a:ext cx="246731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41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E1B2EF-131E-4CA0-8E45-3A696558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63174"/>
            <a:ext cx="8952953" cy="762389"/>
          </a:xfrm>
        </p:spPr>
        <p:txBody>
          <a:bodyPr/>
          <a:lstStyle/>
          <a:p>
            <a:r>
              <a:rPr lang="en-US" dirty="0"/>
              <a:t>Custom Windows Layouts</a:t>
            </a:r>
            <a:endParaRPr lang="uk-UA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EE71F94F-271E-495F-BE37-B84B5D12C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5" t="3519" r="3506" b="15399"/>
          <a:stretch/>
        </p:blipFill>
        <p:spPr>
          <a:xfrm>
            <a:off x="2649262" y="1492630"/>
            <a:ext cx="7228238" cy="4568957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09DDEC-5F62-4741-A5FF-4F28AB693E8D}"/>
              </a:ext>
            </a:extLst>
          </p:cNvPr>
          <p:cNvSpPr txBox="1">
            <a:spLocks/>
          </p:cNvSpPr>
          <p:nvPr/>
        </p:nvSpPr>
        <p:spPr>
          <a:xfrm>
            <a:off x="515439" y="1488961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Create</a:t>
            </a:r>
          </a:p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Manage</a:t>
            </a:r>
          </a:p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Apply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2452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58CA7-E094-4F17-B503-0DAEA453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99507"/>
            <a:ext cx="8952953" cy="726056"/>
          </a:xfrm>
        </p:spPr>
        <p:txBody>
          <a:bodyPr/>
          <a:lstStyle/>
          <a:p>
            <a:r>
              <a:rPr lang="en-US" dirty="0"/>
              <a:t>Git info in status bar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AFA285-B715-44FF-8806-33A481169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50" y="2148608"/>
            <a:ext cx="9089924" cy="4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7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058CA7-E094-4F17-B503-0DAEA453B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99507"/>
            <a:ext cx="8952953" cy="726056"/>
          </a:xfrm>
        </p:spPr>
        <p:txBody>
          <a:bodyPr/>
          <a:lstStyle/>
          <a:p>
            <a:r>
              <a:rPr lang="en-US" dirty="0"/>
              <a:t>Task List &amp; Task Tokens</a:t>
            </a:r>
            <a:endParaRPr lang="uk-UA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BFD665B-0D76-4B6A-B1C6-272E2567A28E}"/>
              </a:ext>
            </a:extLst>
          </p:cNvPr>
          <p:cNvSpPr txBox="1">
            <a:spLocks/>
          </p:cNvSpPr>
          <p:nvPr/>
        </p:nvSpPr>
        <p:spPr>
          <a:xfrm>
            <a:off x="412201" y="2034652"/>
            <a:ext cx="113522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84" indent="-228584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Prioritize tasks </a:t>
            </a:r>
          </a:p>
          <a:p>
            <a:pPr marL="228584" marR="0" lvl="0" indent="-228584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131515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Using custom tokens</a:t>
            </a:r>
            <a:endParaRPr kumimoji="0" lang="uk-UA" sz="2800" b="0" i="0" u="none" strike="noStrike" kern="1200" cap="none" spc="0" normalizeH="0" baseline="0" noProof="0" dirty="0">
              <a:ln>
                <a:noFill/>
              </a:ln>
              <a:solidFill>
                <a:srgbClr val="131515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6" name="Picture 3" descr="Screen Clipping">
            <a:extLst>
              <a:ext uri="{FF2B5EF4-FFF2-40B4-BE49-F238E27FC236}">
                <a16:creationId xmlns:a16="http://schemas.microsoft.com/office/drawing/2014/main" id="{4B199949-CAA8-4422-A84F-864CF5862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02" y="3511476"/>
            <a:ext cx="6677957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424889" y="6217262"/>
            <a:ext cx="7369705" cy="554241"/>
          </a:xfrm>
        </p:spPr>
        <p:txBody>
          <a:bodyPr/>
          <a:lstStyle/>
          <a:p>
            <a:r>
              <a:rPr lang="uk-UA" sz="2800" cap="al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Те, що ви не знали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424889" y="4925379"/>
            <a:ext cx="10515600" cy="1053938"/>
          </a:xfrm>
        </p:spPr>
        <p:txBody>
          <a:bodyPr/>
          <a:lstStyle/>
          <a:p>
            <a:r>
              <a:rPr lang="en-US" sz="7200" i="0" dirty="0"/>
              <a:t>Visual Studio</a:t>
            </a:r>
            <a:endParaRPr lang="fr-FR" sz="7200" i="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C682A1-0149-4B2A-8ABE-2715E825C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37" y="1214783"/>
            <a:ext cx="3472370" cy="359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69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4DD9D-4167-4E5C-9941-089F8A51F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383458"/>
            <a:ext cx="8952953" cy="942105"/>
          </a:xfrm>
        </p:spPr>
        <p:txBody>
          <a:bodyPr/>
          <a:lstStyle/>
          <a:p>
            <a:r>
              <a:rPr lang="en-US" dirty="0"/>
              <a:t>Sign in to Visual Studio</a:t>
            </a:r>
            <a:endParaRPr lang="uk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355EA-D11B-4913-BF28-99EE0D883777}"/>
              </a:ext>
            </a:extLst>
          </p:cNvPr>
          <p:cNvSpPr txBox="1">
            <a:spLocks/>
          </p:cNvSpPr>
          <p:nvPr/>
        </p:nvSpPr>
        <p:spPr>
          <a:xfrm>
            <a:off x="412202" y="1325563"/>
            <a:ext cx="9535586" cy="506042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Grants access to a broad range of benefits</a:t>
            </a:r>
            <a:r>
              <a:rPr lang="en-US" sz="3200" dirty="0"/>
              <a:t> from the Visual Studio Dev Essentials program</a:t>
            </a:r>
          </a:p>
          <a:p>
            <a:r>
              <a:rPr lang="en-US" sz="3200" b="1" dirty="0"/>
              <a:t>Synchronizes your Visual Studio settings</a:t>
            </a:r>
          </a:p>
          <a:p>
            <a:r>
              <a:rPr lang="en-US" sz="3200" b="1" dirty="0"/>
              <a:t>Extends the Visual Studio trial period</a:t>
            </a:r>
            <a:r>
              <a:rPr lang="en-US" sz="3200" dirty="0"/>
              <a:t> </a:t>
            </a:r>
          </a:p>
          <a:p>
            <a:r>
              <a:rPr lang="en-US" sz="3200" b="1" dirty="0"/>
              <a:t>Unlocks Visual Studio if you use an account that's associated with an MSDN or VSO subscription</a:t>
            </a:r>
            <a:r>
              <a:rPr lang="en-US" sz="3200" dirty="0"/>
              <a:t>. </a:t>
            </a:r>
          </a:p>
          <a:p>
            <a:r>
              <a:rPr lang="en-US" sz="3200" b="1" dirty="0"/>
              <a:t>Automatically connects to services such as Azure and Visual Studio Team Services</a:t>
            </a:r>
            <a:r>
              <a:rPr lang="en-US" sz="3200" dirty="0"/>
              <a:t> in the IDE without prompting again for credentials for the same account.</a:t>
            </a:r>
          </a:p>
        </p:txBody>
      </p:sp>
    </p:spTree>
    <p:extLst>
      <p:ext uri="{BB962C8B-B14F-4D97-AF65-F5344CB8AC3E}">
        <p14:creationId xmlns:p14="http://schemas.microsoft.com/office/powerpoint/2010/main" val="1174036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96680-E8C8-4D5E-AE88-2FF050D0AD36}"/>
              </a:ext>
            </a:extLst>
          </p:cNvPr>
          <p:cNvSpPr txBox="1">
            <a:spLocks/>
          </p:cNvSpPr>
          <p:nvPr/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Must know features</a:t>
            </a:r>
            <a:endParaRPr lang="uk-U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31112E-7103-406D-B41E-EA7D24F65898}"/>
              </a:ext>
            </a:extLst>
          </p:cNvPr>
          <p:cNvSpPr txBox="1">
            <a:spLocks/>
          </p:cNvSpPr>
          <p:nvPr/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>
                <a:latin typeface="Gill Sans SemiBold"/>
              </a:rPr>
              <a:t>Частина </a:t>
            </a:r>
            <a:r>
              <a:rPr lang="en-US" dirty="0">
                <a:latin typeface="Gill Sans SemiBold"/>
              </a:rPr>
              <a:t>2</a:t>
            </a:r>
            <a:endParaRPr lang="uk-UA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5CEC9D4-31B2-4697-AC17-FCEC1B1E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6" t="13966" r="12692" b="13937"/>
          <a:stretch/>
        </p:blipFill>
        <p:spPr>
          <a:xfrm>
            <a:off x="7223761" y="2701639"/>
            <a:ext cx="1695796" cy="168748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D8C83D2-7E24-4A32-A8AD-BB72E79B3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747" y="1580519"/>
            <a:ext cx="2718372" cy="38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3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FF953-DE94-4E7A-8540-2B179120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53" y="266448"/>
            <a:ext cx="8952953" cy="2924869"/>
          </a:xfrm>
        </p:spPr>
        <p:txBody>
          <a:bodyPr/>
          <a:lstStyle/>
          <a:p>
            <a:r>
              <a:rPr lang="en-US" dirty="0"/>
              <a:t>Live Dependency Validation </a:t>
            </a:r>
            <a:br>
              <a:rPr lang="en-US" dirty="0"/>
            </a:br>
            <a:br>
              <a:rPr lang="en-US" dirty="0"/>
            </a:br>
            <a:endParaRPr lang="uk-U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5C55E-C8E1-4F88-BEDA-E6028E14DD55}"/>
              </a:ext>
            </a:extLst>
          </p:cNvPr>
          <p:cNvSpPr txBox="1"/>
          <p:nvPr/>
        </p:nvSpPr>
        <p:spPr>
          <a:xfrm>
            <a:off x="621435" y="1455937"/>
            <a:ext cx="870011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Invalid Dependency</a:t>
            </a:r>
            <a:endParaRPr lang="uk-U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Invalid namespace name</a:t>
            </a:r>
            <a:endParaRPr lang="uk-U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Dependency on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unreferenceable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namespace</a:t>
            </a:r>
            <a:endParaRPr lang="uk-UA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Disallowed namespace name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01035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DE6691-9CDA-4F5E-913B-76D9544C9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41538"/>
            <a:ext cx="8952953" cy="784025"/>
          </a:xfrm>
        </p:spPr>
        <p:txBody>
          <a:bodyPr/>
          <a:lstStyle/>
          <a:p>
            <a:r>
              <a:rPr lang="en-US" dirty="0"/>
              <a:t>Code Clone Detection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CB75A36-C27D-40B9-871B-78B2F915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23" y="1629053"/>
            <a:ext cx="6888887" cy="4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7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96680-E8C8-4D5E-AE88-2FF050D0AD36}"/>
              </a:ext>
            </a:extLst>
          </p:cNvPr>
          <p:cNvSpPr txBox="1">
            <a:spLocks/>
          </p:cNvSpPr>
          <p:nvPr/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Extensions </a:t>
            </a:r>
            <a:endParaRPr lang="uk-U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31112E-7103-406D-B41E-EA7D24F65898}"/>
              </a:ext>
            </a:extLst>
          </p:cNvPr>
          <p:cNvSpPr txBox="1">
            <a:spLocks/>
          </p:cNvSpPr>
          <p:nvPr/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>
                <a:latin typeface="Gill Sans SemiBold"/>
              </a:rPr>
              <a:t>Частина </a:t>
            </a:r>
            <a:r>
              <a:rPr lang="en-US" dirty="0">
                <a:latin typeface="Gill Sans SemiBold"/>
              </a:rPr>
              <a:t>3</a:t>
            </a:r>
            <a:endParaRPr lang="uk-UA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5CEC9D4-31B2-4697-AC17-FCEC1B1E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6" t="13966" r="12692" b="13937"/>
          <a:stretch/>
        </p:blipFill>
        <p:spPr>
          <a:xfrm>
            <a:off x="7223761" y="2701639"/>
            <a:ext cx="1695796" cy="168748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88FC90-E710-4954-98B6-D988EF0E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87" y="1581752"/>
            <a:ext cx="3810330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3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5E0FFD-FE1C-47D7-82B6-5A894EA8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663677"/>
            <a:ext cx="8952953" cy="661886"/>
          </a:xfrm>
        </p:spPr>
        <p:txBody>
          <a:bodyPr/>
          <a:lstStyle/>
          <a:p>
            <a:r>
              <a:rPr lang="en-US" dirty="0"/>
              <a:t>Productivity Power Tools 2017</a:t>
            </a:r>
            <a:endParaRPr lang="uk-UA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885BEAAD-6A3F-414A-9248-86670C2971FA}"/>
              </a:ext>
            </a:extLst>
          </p:cNvPr>
          <p:cNvSpPr txBox="1">
            <a:spLocks/>
          </p:cNvSpPr>
          <p:nvPr/>
        </p:nvSpPr>
        <p:spPr>
          <a:xfrm>
            <a:off x="337350" y="1823210"/>
            <a:ext cx="3432232" cy="450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Peek Help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Solution Error Visualizer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Structure Visualizer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Double click to maximize windows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Timestamp margin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Quick tasks – Edit Present On</a:t>
            </a:r>
          </a:p>
          <a:p>
            <a:pPr marL="342900" marR="0" lvl="0" indent="-34290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Ctrl + Click to Peek Definition / Go To Definition</a:t>
            </a:r>
            <a:endParaRPr kumimoji="0" lang="uk-UA" sz="2200" b="0" i="0" u="none" strike="noStrike" kern="1200" cap="none" spc="0" normalizeH="0" baseline="0" noProof="0" dirty="0">
              <a:ln>
                <a:noFill/>
              </a:ln>
              <a:solidFill>
                <a:srgbClr val="CBCECE">
                  <a:lumMod val="1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24BB901-AFF9-4A30-B2AA-A1346D2A6E70}"/>
              </a:ext>
            </a:extLst>
          </p:cNvPr>
          <p:cNvSpPr txBox="1">
            <a:spLocks/>
          </p:cNvSpPr>
          <p:nvPr/>
        </p:nvSpPr>
        <p:spPr>
          <a:xfrm>
            <a:off x="3291410" y="1850750"/>
            <a:ext cx="3432232" cy="450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4D5"/>
              </a:buClr>
            </a:pPr>
            <a:r>
              <a:rPr lang="en-US" b="1" dirty="0">
                <a:solidFill>
                  <a:srgbClr val="CBCECE">
                    <a:lumMod val="10000"/>
                  </a:srgbClr>
                </a:solidFill>
                <a:latin typeface="Tahoma"/>
              </a:rPr>
              <a:t>Recently Closed Documents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Match Margin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Power Commands context menu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Syntactic Line Compression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Quick Tasks</a:t>
            </a:r>
          </a:p>
          <a:p>
            <a:pPr>
              <a:buClr>
                <a:srgbClr val="00B4D5"/>
              </a:buClr>
            </a:pPr>
            <a:r>
              <a:rPr lang="en-US" b="1" dirty="0">
                <a:solidFill>
                  <a:srgbClr val="CBCECE">
                    <a:lumMod val="10000"/>
                  </a:srgbClr>
                </a:solidFill>
                <a:latin typeface="Tahoma"/>
              </a:rPr>
              <a:t>Power Commands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Middle-Click Scrolling </a:t>
            </a:r>
          </a:p>
          <a:p>
            <a:pPr>
              <a:buClr>
                <a:srgbClr val="00B4D5"/>
              </a:buClr>
            </a:pPr>
            <a:endParaRPr lang="en-US" dirty="0">
              <a:solidFill>
                <a:srgbClr val="CBCECE">
                  <a:lumMod val="10000"/>
                </a:srgbClr>
              </a:solidFill>
              <a:latin typeface="Tahoma"/>
            </a:endParaRPr>
          </a:p>
          <a:p>
            <a:pPr>
              <a:buClr>
                <a:srgbClr val="00B4D5"/>
              </a:buClr>
            </a:pPr>
            <a:endParaRPr lang="uk-UA" dirty="0">
              <a:solidFill>
                <a:srgbClr val="CBCECE">
                  <a:lumMod val="10000"/>
                </a:srgbClr>
              </a:solidFill>
              <a:latin typeface="Tahoma"/>
            </a:endParaRP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D572F4B-93A8-47D6-B53F-1C0B4BC019ED}"/>
              </a:ext>
            </a:extLst>
          </p:cNvPr>
          <p:cNvSpPr txBox="1">
            <a:spLocks/>
          </p:cNvSpPr>
          <p:nvPr/>
        </p:nvSpPr>
        <p:spPr>
          <a:xfrm>
            <a:off x="6551364" y="1823210"/>
            <a:ext cx="3432232" cy="450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Custom Document Well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Match Margin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Tools Options Support</a:t>
            </a:r>
          </a:p>
          <a:p>
            <a:pPr>
              <a:buClr>
                <a:srgbClr val="00B4D5"/>
              </a:buClr>
            </a:pPr>
            <a:r>
              <a:rPr lang="en-US" b="1" dirty="0">
                <a:solidFill>
                  <a:srgbClr val="CBCECE">
                    <a:lumMod val="10000"/>
                  </a:srgbClr>
                </a:solidFill>
                <a:latin typeface="Tahoma"/>
              </a:rPr>
              <a:t>HTML Copy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Fix Mixed Tabs</a:t>
            </a:r>
          </a:p>
          <a:p>
            <a:pPr>
              <a:buClr>
                <a:srgbClr val="00B4D5"/>
              </a:buClr>
            </a:pPr>
            <a:r>
              <a:rPr lang="en-US" b="1" dirty="0">
                <a:solidFill>
                  <a:srgbClr val="CBCECE">
                    <a:lumMod val="10000"/>
                  </a:srgbClr>
                </a:solidFill>
                <a:latin typeface="Tahoma"/>
              </a:rPr>
              <a:t>Align Assignments</a:t>
            </a:r>
          </a:p>
          <a:p>
            <a:pPr>
              <a:buClr>
                <a:srgbClr val="00B4D5"/>
              </a:buClr>
            </a:pPr>
            <a:r>
              <a:rPr lang="en-US" b="1" dirty="0">
                <a:solidFill>
                  <a:srgbClr val="CBCECE">
                    <a:lumMod val="10000"/>
                  </a:srgbClr>
                </a:solidFill>
                <a:latin typeface="Tahoma"/>
              </a:rPr>
              <a:t>Align Assignments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Column Guides</a:t>
            </a:r>
          </a:p>
          <a:p>
            <a:pPr>
              <a:buClr>
                <a:srgbClr val="00B4D5"/>
              </a:buClr>
            </a:pPr>
            <a:endParaRPr lang="en-US" dirty="0">
              <a:solidFill>
                <a:srgbClr val="CBCECE">
                  <a:lumMod val="10000"/>
                </a:srgbClr>
              </a:solidFill>
              <a:latin typeface="Tahoma"/>
            </a:endParaRPr>
          </a:p>
          <a:p>
            <a:pPr>
              <a:buClr>
                <a:srgbClr val="00B4D5"/>
              </a:buClr>
            </a:pPr>
            <a:endParaRPr lang="uk-UA" dirty="0">
              <a:solidFill>
                <a:srgbClr val="CBCECE">
                  <a:lumMod val="10000"/>
                </a:srgbClr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16112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2EA39-2F43-4160-9149-B47296F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89722"/>
            <a:ext cx="8952953" cy="735841"/>
          </a:xfrm>
        </p:spPr>
        <p:txBody>
          <a:bodyPr/>
          <a:lstStyle/>
          <a:p>
            <a:r>
              <a:rPr lang="en-US" dirty="0"/>
              <a:t>Visual Studio Spell Checker 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3CB2B7-FF3D-49F8-A7B0-041087F1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53" y="1999155"/>
            <a:ext cx="8754615" cy="460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E1248A-EAF9-409E-B4F2-06C595418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7049"/>
            <a:ext cx="8952953" cy="748514"/>
          </a:xfrm>
        </p:spPr>
        <p:txBody>
          <a:bodyPr/>
          <a:lstStyle/>
          <a:p>
            <a:r>
              <a:rPr lang="en-US" dirty="0"/>
              <a:t>Web Essentials 2017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66FCA2-465F-4BC2-86CB-3A4297350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10" y="612568"/>
            <a:ext cx="432854" cy="49991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361CF8-C1E8-4753-80EF-B6A04F3E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0737" y="2113721"/>
            <a:ext cx="9626418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6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095372-ECF6-4BFE-B231-626633AA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68171"/>
            <a:ext cx="8952953" cy="757392"/>
          </a:xfrm>
        </p:spPr>
        <p:txBody>
          <a:bodyPr/>
          <a:lstStyle/>
          <a:p>
            <a:r>
              <a:rPr lang="en-US" dirty="0"/>
              <a:t>Web Extension Pack</a:t>
            </a:r>
            <a:endParaRPr lang="uk-UA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206BAE6-1E1F-4439-A870-6731D68DF6A1}"/>
              </a:ext>
            </a:extLst>
          </p:cNvPr>
          <p:cNvSpPr txBox="1">
            <a:spLocks/>
          </p:cNvSpPr>
          <p:nvPr/>
        </p:nvSpPr>
        <p:spPr>
          <a:xfrm>
            <a:off x="337350" y="1767904"/>
            <a:ext cx="4050936" cy="454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Add New File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Browser Reload on Save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Browser Sync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Bundler &amp; Minifier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Editor Enhancements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File Icons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File Nesting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Glyphfriend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HTML Snippet Pack</a:t>
            </a:r>
          </a:p>
          <a:p>
            <a:pPr>
              <a:buClr>
                <a:srgbClr val="00B4D5"/>
              </a:buClr>
            </a:pPr>
            <a:r>
              <a:rPr lang="en-US">
                <a:solidFill>
                  <a:srgbClr val="CBCECE">
                    <a:lumMod val="10000"/>
                  </a:srgbClr>
                </a:solidFill>
                <a:latin typeface="Tahoma"/>
              </a:rPr>
              <a:t>Image Sprites</a:t>
            </a:r>
            <a:endParaRPr lang="en-US" dirty="0">
              <a:solidFill>
                <a:srgbClr val="CBCECE">
                  <a:lumMod val="10000"/>
                </a:srgbClr>
              </a:solidFill>
              <a:latin typeface="Tahoma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CE27C-D7C7-49D3-BAE0-9206AF3B67AF}"/>
              </a:ext>
            </a:extLst>
          </p:cNvPr>
          <p:cNvSpPr txBox="1">
            <a:spLocks/>
          </p:cNvSpPr>
          <p:nvPr/>
        </p:nvSpPr>
        <p:spPr>
          <a:xfrm>
            <a:off x="5392251" y="1767904"/>
            <a:ext cx="4050936" cy="4540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Image Optimizer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JavaScript Snippet Pack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Markdown Editor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Open Command Line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Package Installer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Suggested Extensions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Web Accessibility Checker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Web Compiler</a:t>
            </a:r>
          </a:p>
          <a:p>
            <a:pPr>
              <a:buClr>
                <a:srgbClr val="00B4D5"/>
              </a:buClr>
            </a:pPr>
            <a:r>
              <a:rPr lang="en-US" dirty="0">
                <a:solidFill>
                  <a:srgbClr val="CBCECE">
                    <a:lumMod val="10000"/>
                  </a:srgbClr>
                </a:solidFill>
                <a:latin typeface="Tahoma"/>
              </a:rPr>
              <a:t>Web Essentials 2015</a:t>
            </a:r>
            <a:endParaRPr lang="uk-UA" dirty="0">
              <a:solidFill>
                <a:srgbClr val="CBCECE">
                  <a:lumMod val="10000"/>
                </a:srgbClr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56203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C2EA39-2F43-4160-9149-B47296F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89722"/>
            <a:ext cx="8952953" cy="735841"/>
          </a:xfrm>
        </p:spPr>
        <p:txBody>
          <a:bodyPr/>
          <a:lstStyle/>
          <a:p>
            <a:r>
              <a:rPr lang="en-US" dirty="0"/>
              <a:t>Suggested Extensions</a:t>
            </a:r>
            <a:endParaRPr lang="uk-UA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AE69FC-E677-4994-8DCA-CB58C1AC6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114" y="427045"/>
            <a:ext cx="1670449" cy="1670449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0B95D032-0384-4363-94C8-31E835C51F90}"/>
              </a:ext>
            </a:extLst>
          </p:cNvPr>
          <p:cNvSpPr txBox="1">
            <a:spLocks/>
          </p:cNvSpPr>
          <p:nvPr/>
        </p:nvSpPr>
        <p:spPr>
          <a:xfrm>
            <a:off x="337350" y="1727758"/>
            <a:ext cx="7274412" cy="3425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Suggested extensions</a:t>
            </a:r>
          </a:p>
          <a:p>
            <a:pPr marL="742950" marR="0" lvl="1" indent="-285750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Suggest missing extensions for unknown files</a:t>
            </a:r>
          </a:p>
          <a:p>
            <a:pPr marL="742950" marR="0" lvl="1" indent="-285750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Installs missing extensions easily</a:t>
            </a:r>
          </a:p>
          <a:p>
            <a:pPr marL="742950" marR="0" lvl="1" indent="-285750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Show a list of generally suggested extension</a:t>
            </a: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Solution specific extensions</a:t>
            </a:r>
          </a:p>
          <a:p>
            <a:pPr marL="742950" marR="0" lvl="1" indent="-285750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The 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.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vsext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 file</a:t>
            </a:r>
          </a:p>
          <a:p>
            <a:pPr marL="742950" marR="0" lvl="1" indent="-285750" algn="l" defTabSz="914332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B4D5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Intellisense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endParaRPr kumimoji="0" lang="uk-UA" sz="2200" b="0" i="0" u="none" strike="noStrike" kern="1200" cap="none" spc="0" normalizeH="0" baseline="0" noProof="0" dirty="0">
              <a:ln>
                <a:noFill/>
              </a:ln>
              <a:solidFill>
                <a:srgbClr val="CBCECE">
                  <a:lumMod val="1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94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тексту 1">
            <a:extLst>
              <a:ext uri="{FF2B5EF4-FFF2-40B4-BE49-F238E27FC236}">
                <a16:creationId xmlns:a16="http://schemas.microsoft.com/office/drawing/2014/main" id="{B58FF721-039E-4AD2-8054-AF0B464AB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3600" dirty="0"/>
              <a:t>Тарас Середоха</a:t>
            </a:r>
          </a:p>
          <a:p>
            <a:r>
              <a:rPr lang="en-US" dirty="0"/>
              <a:t>N-</a:t>
            </a:r>
            <a:r>
              <a:rPr lang="en-US" dirty="0" err="1"/>
              <a:t>iX</a:t>
            </a:r>
            <a:endParaRPr lang="uk-UA" dirty="0"/>
          </a:p>
          <a:p>
            <a:r>
              <a:rPr lang="en-US" dirty="0"/>
              <a:t>SoftServe</a:t>
            </a:r>
            <a:endParaRPr lang="uk-U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3BC24-4C80-4E5F-86D2-465AA78993BF}"/>
              </a:ext>
            </a:extLst>
          </p:cNvPr>
          <p:cNvSpPr txBox="1"/>
          <p:nvPr/>
        </p:nvSpPr>
        <p:spPr>
          <a:xfrm>
            <a:off x="3444537" y="292826"/>
            <a:ext cx="50780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devTaras</a:t>
            </a:r>
            <a:endParaRPr lang="uk-UA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59374D-4A3F-4FF7-8B88-CD5F54F68999}"/>
              </a:ext>
            </a:extLst>
          </p:cNvPr>
          <p:cNvSpPr txBox="1"/>
          <p:nvPr/>
        </p:nvSpPr>
        <p:spPr>
          <a:xfrm>
            <a:off x="0" y="337352"/>
            <a:ext cx="333800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facebook.com/</a:t>
            </a:r>
          </a:p>
          <a:p>
            <a:pPr algn="r"/>
            <a:r>
              <a:rPr lang="en-US" sz="4000" dirty="0">
                <a:solidFill>
                  <a:schemeClr val="bg1"/>
                </a:solidFill>
              </a:rPr>
              <a:t>twitter.com/</a:t>
            </a:r>
          </a:p>
          <a:p>
            <a:pPr algn="r"/>
            <a:endParaRPr lang="uk-U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7611E-2238-4DA4-805B-01B42511EC6F}"/>
              </a:ext>
            </a:extLst>
          </p:cNvPr>
          <p:cNvSpPr txBox="1"/>
          <p:nvPr/>
        </p:nvSpPr>
        <p:spPr>
          <a:xfrm>
            <a:off x="260135" y="1694704"/>
            <a:ext cx="62622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linkedin.com/in/</a:t>
            </a:r>
            <a:r>
              <a:rPr lang="en-US" sz="4000" dirty="0" err="1">
                <a:solidFill>
                  <a:schemeClr val="bg1"/>
                </a:solidFill>
              </a:rPr>
              <a:t>devtarasin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6367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9B50-370E-498D-9FBC-F24DAFE2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68171"/>
            <a:ext cx="8952953" cy="757392"/>
          </a:xfrm>
        </p:spPr>
        <p:txBody>
          <a:bodyPr/>
          <a:lstStyle/>
          <a:p>
            <a:r>
              <a:rPr lang="en-US" dirty="0"/>
              <a:t>jQuery Code Snippets</a:t>
            </a:r>
            <a:endParaRPr lang="uk-UA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98528ED-A409-4F90-B118-4AD525C47CE2}"/>
              </a:ext>
            </a:extLst>
          </p:cNvPr>
          <p:cNvSpPr txBox="1">
            <a:spLocks/>
          </p:cNvSpPr>
          <p:nvPr/>
        </p:nvSpPr>
        <p:spPr>
          <a:xfrm>
            <a:off x="416561" y="1810536"/>
            <a:ext cx="9331121" cy="404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CBCECE"/>
              </a:buClr>
            </a:pPr>
            <a:r>
              <a:rPr lang="en-US" sz="4000" dirty="0">
                <a:solidFill>
                  <a:srgbClr val="CBCECE">
                    <a:lumMod val="10000"/>
                  </a:srgbClr>
                </a:solidFill>
                <a:latin typeface="Tahoma"/>
              </a:rPr>
              <a:t>This one is pretty self explanatory, it extends the Visual Studio jQuery snippets, and you don't need to spend your time typing $.ajax and what comes after it, it makes your jQuery coding speed a lot faster.</a:t>
            </a:r>
          </a:p>
        </p:txBody>
      </p:sp>
    </p:spTree>
    <p:extLst>
      <p:ext uri="{BB962C8B-B14F-4D97-AF65-F5344CB8AC3E}">
        <p14:creationId xmlns:p14="http://schemas.microsoft.com/office/powerpoint/2010/main" val="2778961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E09B50-370E-498D-9FBC-F24DAFE2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68171"/>
            <a:ext cx="8952953" cy="757392"/>
          </a:xfrm>
        </p:spPr>
        <p:txBody>
          <a:bodyPr/>
          <a:lstStyle/>
          <a:p>
            <a:r>
              <a:rPr lang="en-US" dirty="0"/>
              <a:t>Bootstrap Snippet Pack</a:t>
            </a:r>
            <a:endParaRPr lang="uk-UA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398528ED-A409-4F90-B118-4AD525C47CE2}"/>
              </a:ext>
            </a:extLst>
          </p:cNvPr>
          <p:cNvSpPr txBox="1">
            <a:spLocks/>
          </p:cNvSpPr>
          <p:nvPr/>
        </p:nvSpPr>
        <p:spPr>
          <a:xfrm>
            <a:off x="416561" y="1810536"/>
            <a:ext cx="9331121" cy="4048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The same thing as jQuery snippet, but this time it's for Bootstrap, it makes your life a lot easier and you don't have to look for examples on the web anymore, just type "&lt;bs-Something" and you're good to go.</a:t>
            </a:r>
            <a:endParaRPr kumimoji="0" lang="uk-UA" sz="4000" b="0" i="0" u="none" strike="noStrike" kern="1200" cap="none" spc="0" normalizeH="0" baseline="0" noProof="0" dirty="0">
              <a:ln>
                <a:noFill/>
              </a:ln>
              <a:solidFill>
                <a:srgbClr val="CBCECE">
                  <a:lumMod val="1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657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E51C73-A032-41AF-975B-24166786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43339"/>
            <a:ext cx="8952953" cy="782224"/>
          </a:xfrm>
        </p:spPr>
        <p:txBody>
          <a:bodyPr/>
          <a:lstStyle/>
          <a:p>
            <a:r>
              <a:rPr lang="en-US" dirty="0"/>
              <a:t>Ref12</a:t>
            </a:r>
            <a:endParaRPr lang="uk-UA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4D92CE6-7805-4868-935E-50D0B4D7D9D0}"/>
              </a:ext>
            </a:extLst>
          </p:cNvPr>
          <p:cNvSpPr txBox="1">
            <a:spLocks/>
          </p:cNvSpPr>
          <p:nvPr/>
        </p:nvSpPr>
        <p:spPr>
          <a:xfrm>
            <a:off x="416561" y="1233488"/>
            <a:ext cx="9337039" cy="5200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accent4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Microsoft recently launched a browsable version of the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.Net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reference source code at http://referencesource-beta.microsoft.com.</a:t>
            </a: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CBCECE">
                  <a:lumMod val="1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This extension lets you press F12 to open the source code for anything in the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.Net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BCECE">
                    <a:lumMod val="10000"/>
                  </a:srgbClr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framework.</a:t>
            </a:r>
          </a:p>
          <a:p>
            <a:pPr marL="0" marR="0" lvl="0" indent="0" algn="l" defTabSz="91433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CECE"/>
              </a:buClr>
              <a:buSzTx/>
              <a:buFontTx/>
              <a:buNone/>
              <a:tabLst/>
              <a:defRPr/>
            </a:pPr>
            <a:endParaRPr kumimoji="0" lang="uk-UA" sz="2200" b="0" i="0" u="none" strike="noStrike" kern="1200" cap="none" spc="0" normalizeH="0" baseline="0" noProof="0" dirty="0">
              <a:ln>
                <a:noFill/>
              </a:ln>
              <a:solidFill>
                <a:srgbClr val="CBCECE">
                  <a:lumMod val="10000"/>
                </a:srgbClr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E6E890-0212-4B7A-BD9B-8119952C1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0728" y="4727763"/>
            <a:ext cx="1908213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62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07FCA-3D73-4F6C-854F-31BBFF93F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59293"/>
            <a:ext cx="8952953" cy="766270"/>
          </a:xfrm>
        </p:spPr>
        <p:txBody>
          <a:bodyPr/>
          <a:lstStyle/>
          <a:p>
            <a:r>
              <a:rPr lang="en-US" dirty="0"/>
              <a:t>Code Cracker for C#</a:t>
            </a:r>
            <a:endParaRPr lang="uk-UA" dirty="0"/>
          </a:p>
        </p:txBody>
      </p:sp>
      <p:sp>
        <p:nvSpPr>
          <p:cNvPr id="3" name="Прямокутник 2">
            <a:extLst>
              <a:ext uri="{FF2B5EF4-FFF2-40B4-BE49-F238E27FC236}">
                <a16:creationId xmlns:a16="http://schemas.microsoft.com/office/drawing/2014/main" id="{AC96BF36-22FF-4353-9640-4C31A6D8CC60}"/>
              </a:ext>
            </a:extLst>
          </p:cNvPr>
          <p:cNvSpPr/>
          <p:nvPr/>
        </p:nvSpPr>
        <p:spPr>
          <a:xfrm>
            <a:off x="411332" y="1580626"/>
            <a:ext cx="922981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analyzer library for C# that uses Roslyn to produce refactoring's, code analysis, and other niceties. Check the official project site on </a:t>
            </a:r>
          </a:p>
          <a:p>
            <a:r>
              <a:rPr lang="en-US" sz="4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code-cracker.github.io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Build status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Nuget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count </a:t>
            </a:r>
            <a:r>
              <a:rPr lang="en-US" sz="4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Nuget</a:t>
            </a:r>
            <a:r>
              <a:rPr lang="en-US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downloads Issues open This is a community project, free and open source. </a:t>
            </a:r>
          </a:p>
        </p:txBody>
      </p:sp>
    </p:spTree>
    <p:extLst>
      <p:ext uri="{BB962C8B-B14F-4D97-AF65-F5344CB8AC3E}">
        <p14:creationId xmlns:p14="http://schemas.microsoft.com/office/powerpoint/2010/main" val="1113181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96680-E8C8-4D5E-AE88-2FF050D0AD36}"/>
              </a:ext>
            </a:extLst>
          </p:cNvPr>
          <p:cNvSpPr txBox="1">
            <a:spLocks/>
          </p:cNvSpPr>
          <p:nvPr/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&amp; Azure</a:t>
            </a:r>
          </a:p>
          <a:p>
            <a:endParaRPr lang="uk-U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31112E-7103-406D-B41E-EA7D24F65898}"/>
              </a:ext>
            </a:extLst>
          </p:cNvPr>
          <p:cNvSpPr txBox="1">
            <a:spLocks/>
          </p:cNvSpPr>
          <p:nvPr/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>
                <a:latin typeface="Gill Sans SemiBold"/>
              </a:rPr>
              <a:t>Частина </a:t>
            </a:r>
            <a:r>
              <a:rPr lang="en-US" dirty="0">
                <a:latin typeface="Gill Sans SemiBold"/>
              </a:rPr>
              <a:t>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4830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2758E9-787E-49D6-8E83-CF285CE4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50416"/>
            <a:ext cx="8952953" cy="775147"/>
          </a:xfrm>
        </p:spPr>
        <p:txBody>
          <a:bodyPr/>
          <a:lstStyle/>
          <a:p>
            <a:r>
              <a:rPr lang="en-US" dirty="0"/>
              <a:t>Application Insights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B5FF01-9C9C-4E8A-A796-AC756FF65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7754432" cy="54585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E25B31-9565-4B51-B5DE-C69121B06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481" y="1130515"/>
            <a:ext cx="50006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974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AED8E3-E6C6-4686-ABFB-AE41703BB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request and exception summaries in the code</a:t>
            </a:r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CECE282-5186-4EE5-BDD6-67502982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26" y="1978313"/>
            <a:ext cx="9119230" cy="262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31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Рисунок 2" descr="Зображення, що містить комп’ютер, у приміщенні, знімок екрана, ноутбук&#10;&#10;Опис створено з дуже високим рівнем достовірності">
            <a:extLst>
              <a:ext uri="{FF2B5EF4-FFF2-40B4-BE49-F238E27FC236}">
                <a16:creationId xmlns:a16="http://schemas.microsoft.com/office/drawing/2014/main" id="{AB58D9BA-298C-4530-8193-DBB9731AD7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7" r="433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06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67C4033-B356-4B0A-B963-8C99654F0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uk-UA" dirty="0"/>
            </a:br>
            <a:r>
              <a:rPr lang="uk-UA" dirty="0"/>
              <a:t>Питання</a:t>
            </a:r>
          </a:p>
        </p:txBody>
      </p:sp>
      <p:sp>
        <p:nvSpPr>
          <p:cNvPr id="4" name="Підзаголовок 3">
            <a:extLst>
              <a:ext uri="{FF2B5EF4-FFF2-40B4-BE49-F238E27FC236}">
                <a16:creationId xmlns:a16="http://schemas.microsoft.com/office/drawing/2014/main" id="{ACB413A6-6E7C-4C43-B883-6E9CBA17F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/>
              <a:t>Відповіді</a:t>
            </a:r>
          </a:p>
        </p:txBody>
      </p:sp>
    </p:spTree>
    <p:extLst>
      <p:ext uri="{BB962C8B-B14F-4D97-AF65-F5344CB8AC3E}">
        <p14:creationId xmlns:p14="http://schemas.microsoft.com/office/powerpoint/2010/main" val="1508491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ADA4F96-B62E-4AF5-B665-F7D5921364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5" r="15907" b="-1"/>
          <a:stretch/>
        </p:blipFill>
        <p:spPr>
          <a:xfrm>
            <a:off x="6038475" y="1771135"/>
            <a:ext cx="5513862" cy="4446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5208174" cy="1676603"/>
          </a:xfrm>
        </p:spPr>
        <p:txBody>
          <a:bodyPr>
            <a:normAutofit/>
          </a:bodyPr>
          <a:lstStyle/>
          <a:p>
            <a:r>
              <a:rPr lang="uk-UA" i="0" dirty="0"/>
              <a:t>Сьогодні в програмі</a:t>
            </a:r>
            <a:endParaRPr lang="fr-FR" i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8930" y="1771136"/>
            <a:ext cx="4697427" cy="44526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uk-UA" sz="3200" b="0" dirty="0"/>
              <a:t>Тут могла бути програма доповіді, але на це не вистачало часу </a:t>
            </a:r>
            <a:r>
              <a:rPr lang="uk-UA" sz="3200" b="0" dirty="0">
                <a:sym typeface="Wingdings" panose="05000000000000000000" pitchFamily="2" charset="2"/>
              </a:rPr>
              <a:t></a:t>
            </a:r>
            <a:endParaRPr lang="uk-UA" sz="3200" b="0" dirty="0"/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55998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3948" y="411766"/>
            <a:ext cx="9546264" cy="1158618"/>
          </a:xfrm>
        </p:spPr>
        <p:txBody>
          <a:bodyPr/>
          <a:lstStyle/>
          <a:p>
            <a:r>
              <a:rPr lang="uk-UA" i="0" dirty="0"/>
              <a:t>Сімейство </a:t>
            </a:r>
            <a:r>
              <a:rPr lang="en-US" i="0" dirty="0"/>
              <a:t>Visual Studio® </a:t>
            </a:r>
            <a:endParaRPr lang="fr-FR" i="0" dirty="0"/>
          </a:p>
        </p:txBody>
      </p:sp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F967F2C4-DE4C-4E7E-8B58-E357882377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0073579"/>
              </p:ext>
            </p:extLst>
          </p:nvPr>
        </p:nvGraphicFramePr>
        <p:xfrm>
          <a:off x="839305" y="1117948"/>
          <a:ext cx="937149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391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E4805F2-D00B-40F2-B99B-B6F5F4B5F5A1}"/>
              </a:ext>
            </a:extLst>
          </p:cNvPr>
          <p:cNvSpPr txBox="1">
            <a:spLocks/>
          </p:cNvSpPr>
          <p:nvPr/>
        </p:nvSpPr>
        <p:spPr>
          <a:xfrm>
            <a:off x="631451" y="1137807"/>
            <a:ext cx="9001125" cy="291334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Why Java developers wear glasses?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They can’t see sharp</a:t>
            </a:r>
            <a:endParaRPr lang="uk-UA" dirty="0"/>
          </a:p>
        </p:txBody>
      </p:sp>
      <p:pic>
        <p:nvPicPr>
          <p:cNvPr id="7" name="Picture 2" descr="Cool Google Glasses icon">
            <a:extLst>
              <a:ext uri="{FF2B5EF4-FFF2-40B4-BE49-F238E27FC236}">
                <a16:creationId xmlns:a16="http://schemas.microsoft.com/office/drawing/2014/main" id="{3FA8F6EB-7F70-447E-9AB5-D80DEA738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377" y="2662538"/>
            <a:ext cx="3861650" cy="386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0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C96680-E8C8-4D5E-AE88-2FF050D0AD36}"/>
              </a:ext>
            </a:extLst>
          </p:cNvPr>
          <p:cNvSpPr txBox="1">
            <a:spLocks/>
          </p:cNvSpPr>
          <p:nvPr/>
        </p:nvSpPr>
        <p:spPr>
          <a:xfrm>
            <a:off x="1188723" y="2701639"/>
            <a:ext cx="7631084" cy="173103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en-US" dirty="0"/>
              <a:t>Visual Studio</a:t>
            </a:r>
            <a:br>
              <a:rPr lang="en-US" dirty="0"/>
            </a:br>
            <a:r>
              <a:rPr lang="en-US" dirty="0"/>
              <a:t>Unused features</a:t>
            </a:r>
            <a:endParaRPr lang="uk-UA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D31112E-7103-406D-B41E-EA7D24F65898}"/>
              </a:ext>
            </a:extLst>
          </p:cNvPr>
          <p:cNvSpPr txBox="1">
            <a:spLocks/>
          </p:cNvSpPr>
          <p:nvPr/>
        </p:nvSpPr>
        <p:spPr>
          <a:xfrm>
            <a:off x="1188725" y="1963226"/>
            <a:ext cx="8969433" cy="4545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uk-UA" dirty="0">
                <a:latin typeface="Gill Sans SemiBold"/>
              </a:rPr>
              <a:t>Частина </a:t>
            </a:r>
            <a:r>
              <a:rPr lang="en-US" dirty="0">
                <a:latin typeface="Gill Sans SemiBold"/>
              </a:rPr>
              <a:t>1</a:t>
            </a:r>
            <a:endParaRPr lang="uk-UA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5CEC9D4-31B2-4697-AC17-FCEC1B1ED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6" t="13966" r="12692" b="13937"/>
          <a:stretch/>
        </p:blipFill>
        <p:spPr>
          <a:xfrm>
            <a:off x="7223761" y="2701639"/>
            <a:ext cx="1695796" cy="1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19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5D4AFE-CD60-4CBF-8119-7406D00F7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Map Mode</a:t>
            </a:r>
            <a:endParaRPr lang="uk-UA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223E02-6889-4EC1-BB77-F0FE3EFB6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200" y="1325563"/>
            <a:ext cx="7812168" cy="5128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9572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C0F33E-4588-472F-BE43-A68BE7465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50" y="575285"/>
            <a:ext cx="8952953" cy="750278"/>
          </a:xfrm>
        </p:spPr>
        <p:txBody>
          <a:bodyPr/>
          <a:lstStyle/>
          <a:p>
            <a:r>
              <a:rPr lang="en-US" dirty="0"/>
              <a:t>Peek definition (Alt+F12)</a:t>
            </a:r>
            <a:endParaRPr lang="uk-UA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D04954BD-3CA5-4D5B-B7A7-D5E8498F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246" y="1469001"/>
            <a:ext cx="595312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63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pRoadShowTemplate2017.pptx  -  лише для читання" id="{9D2D4F80-9024-4999-A4CF-F73CB8190CEA}" vid="{12EF8AF7-43F6-4141-9E7A-4C5B44B104BF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</TotalTime>
  <Words>588</Words>
  <Application>Microsoft Office PowerPoint</Application>
  <PresentationFormat>Широкий екран</PresentationFormat>
  <Paragraphs>130</Paragraphs>
  <Slides>38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38</vt:i4>
      </vt:variant>
    </vt:vector>
  </HeadingPairs>
  <TitlesOfParts>
    <vt:vector size="48" baseType="lpstr">
      <vt:lpstr>Arial</vt:lpstr>
      <vt:lpstr>Calibri</vt:lpstr>
      <vt:lpstr>Garamond</vt:lpstr>
      <vt:lpstr>Gill Sans</vt:lpstr>
      <vt:lpstr>Gill Sans MT</vt:lpstr>
      <vt:lpstr>Gill Sans SemiBold</vt:lpstr>
      <vt:lpstr>Segoe UI</vt:lpstr>
      <vt:lpstr>Tahoma</vt:lpstr>
      <vt:lpstr>Wingdings</vt:lpstr>
      <vt:lpstr>Thème Office</vt:lpstr>
      <vt:lpstr>Презентація PowerPoint</vt:lpstr>
      <vt:lpstr>Visual Studio</vt:lpstr>
      <vt:lpstr>Презентація PowerPoint</vt:lpstr>
      <vt:lpstr>Сьогодні в програмі</vt:lpstr>
      <vt:lpstr>Сімейство Visual Studio® </vt:lpstr>
      <vt:lpstr>Презентація PowerPoint</vt:lpstr>
      <vt:lpstr>Презентація PowerPoint</vt:lpstr>
      <vt:lpstr>Map Mode</vt:lpstr>
      <vt:lpstr>Peek definition (Alt+F12)</vt:lpstr>
      <vt:lpstr>Quick Launch (Ctrl+Q)</vt:lpstr>
      <vt:lpstr>C# Interactive window (REPL)</vt:lpstr>
      <vt:lpstr>Transparent pop-up boxes (Hold the Ctrl key)</vt:lpstr>
      <vt:lpstr>Bookmarking</vt:lpstr>
      <vt:lpstr>Clipboard Ring</vt:lpstr>
      <vt:lpstr>Sync with Active Document</vt:lpstr>
      <vt:lpstr>Toolbox for code</vt:lpstr>
      <vt:lpstr>Custom Windows Layouts</vt:lpstr>
      <vt:lpstr>Git info in status bar</vt:lpstr>
      <vt:lpstr>Task List &amp; Task Tokens</vt:lpstr>
      <vt:lpstr>Sign in to Visual Studio</vt:lpstr>
      <vt:lpstr>Презентація PowerPoint</vt:lpstr>
      <vt:lpstr>Live Dependency Validation   </vt:lpstr>
      <vt:lpstr>Code Clone Detection</vt:lpstr>
      <vt:lpstr>Презентація PowerPoint</vt:lpstr>
      <vt:lpstr>Productivity Power Tools 2017</vt:lpstr>
      <vt:lpstr>Visual Studio Spell Checker </vt:lpstr>
      <vt:lpstr>Web Essentials 2017</vt:lpstr>
      <vt:lpstr>Web Extension Pack</vt:lpstr>
      <vt:lpstr>Suggested Extensions</vt:lpstr>
      <vt:lpstr>jQuery Code Snippets</vt:lpstr>
      <vt:lpstr>Bootstrap Snippet Pack</vt:lpstr>
      <vt:lpstr>Ref12</vt:lpstr>
      <vt:lpstr>Code Cracker for C#</vt:lpstr>
      <vt:lpstr>Презентація PowerPoint</vt:lpstr>
      <vt:lpstr>Application Insights</vt:lpstr>
      <vt:lpstr>View request and exception summaries in the code</vt:lpstr>
      <vt:lpstr>Презентація PowerPoint</vt:lpstr>
      <vt:lpstr> Питання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Kirill Stativkin</dc:creator>
  <cp:lastModifiedBy>Taras Seredokha</cp:lastModifiedBy>
  <cp:revision>38</cp:revision>
  <dcterms:created xsi:type="dcterms:W3CDTF">2017-09-04T21:19:10Z</dcterms:created>
  <dcterms:modified xsi:type="dcterms:W3CDTF">2017-09-11T12:32:14Z</dcterms:modified>
</cp:coreProperties>
</file>